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Open Sans" charset="1" panose="020B0606030504020204"/>
      <p:regular r:id="rId24"/>
    </p:embeddedFont>
    <p:embeddedFont>
      <p:font typeface="Open Sans Bold"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2221478" y="2365824"/>
            <a:ext cx="4757422" cy="6428948"/>
          </a:xfrm>
          <a:custGeom>
            <a:avLst/>
            <a:gdLst/>
            <a:ahLst/>
            <a:cxnLst/>
            <a:rect r="r" b="b" t="t" l="l"/>
            <a:pathLst>
              <a:path h="6428948" w="4757422">
                <a:moveTo>
                  <a:pt x="0" y="0"/>
                </a:moveTo>
                <a:lnTo>
                  <a:pt x="4757421" y="0"/>
                </a:lnTo>
                <a:lnTo>
                  <a:pt x="4757421" y="6428949"/>
                </a:lnTo>
                <a:lnTo>
                  <a:pt x="0" y="6428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98596" y="0"/>
            <a:ext cx="6489404" cy="1930598"/>
          </a:xfrm>
          <a:custGeom>
            <a:avLst/>
            <a:gdLst/>
            <a:ahLst/>
            <a:cxnLst/>
            <a:rect r="r" b="b" t="t" l="l"/>
            <a:pathLst>
              <a:path h="1930598" w="6489404">
                <a:moveTo>
                  <a:pt x="0" y="0"/>
                </a:moveTo>
                <a:lnTo>
                  <a:pt x="6489404" y="0"/>
                </a:lnTo>
                <a:lnTo>
                  <a:pt x="6489404" y="1930598"/>
                </a:lnTo>
                <a:lnTo>
                  <a:pt x="0" y="1930598"/>
                </a:lnTo>
                <a:lnTo>
                  <a:pt x="0" y="0"/>
                </a:lnTo>
                <a:close/>
              </a:path>
            </a:pathLst>
          </a:custGeom>
          <a:blipFill>
            <a:blip r:embed="rId4"/>
            <a:stretch>
              <a:fillRect l="0" t="0" r="0" b="0"/>
            </a:stretch>
          </a:blipFill>
        </p:spPr>
      </p:sp>
      <p:sp>
        <p:nvSpPr>
          <p:cNvPr name="TextBox 4" id="4"/>
          <p:cNvSpPr txBox="true"/>
          <p:nvPr/>
        </p:nvSpPr>
        <p:spPr>
          <a:xfrm rot="0">
            <a:off x="1566854" y="3228975"/>
            <a:ext cx="8613455" cy="2552700"/>
          </a:xfrm>
          <a:prstGeom prst="rect">
            <a:avLst/>
          </a:prstGeom>
        </p:spPr>
        <p:txBody>
          <a:bodyPr anchor="t" rtlCol="false" tIns="0" lIns="0" bIns="0" rIns="0">
            <a:spAutoFit/>
          </a:bodyPr>
          <a:lstStyle/>
          <a:p>
            <a:pPr algn="ctr">
              <a:lnSpc>
                <a:spcPts val="10080"/>
              </a:lnSpc>
            </a:pPr>
            <a:r>
              <a:rPr lang="en-US" sz="8400">
                <a:solidFill>
                  <a:srgbClr val="2A2A2A"/>
                </a:solidFill>
                <a:latin typeface="Open Sans"/>
                <a:ea typeface="Open Sans"/>
                <a:cs typeface="Open Sans"/>
                <a:sym typeface="Open Sans"/>
              </a:rPr>
              <a:t>Unidad 1</a:t>
            </a:r>
          </a:p>
          <a:p>
            <a:pPr algn="ctr">
              <a:lnSpc>
                <a:spcPts val="10080"/>
              </a:lnSpc>
            </a:pPr>
            <a:r>
              <a:rPr lang="en-US" sz="8400">
                <a:solidFill>
                  <a:srgbClr val="2A2A2A"/>
                </a:solidFill>
                <a:latin typeface="Open Sans"/>
                <a:ea typeface="Open Sans"/>
                <a:cs typeface="Open Sans"/>
                <a:sym typeface="Open Sans"/>
              </a:rPr>
              <a:t> Finanzas </a:t>
            </a:r>
          </a:p>
        </p:txBody>
      </p:sp>
      <p:sp>
        <p:nvSpPr>
          <p:cNvPr name="TextBox 5" id="5"/>
          <p:cNvSpPr txBox="true"/>
          <p:nvPr/>
        </p:nvSpPr>
        <p:spPr>
          <a:xfrm rot="0">
            <a:off x="1028700" y="9210675"/>
            <a:ext cx="640794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Universidad de San Carlos de Guatemala</a:t>
            </a:r>
          </a:p>
        </p:txBody>
      </p:sp>
      <p:sp>
        <p:nvSpPr>
          <p:cNvPr name="TextBox 6" id="6"/>
          <p:cNvSpPr txBox="true"/>
          <p:nvPr/>
        </p:nvSpPr>
        <p:spPr>
          <a:xfrm rot="0">
            <a:off x="1028700" y="8751706"/>
            <a:ext cx="3525292"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Facultad de Ingenieria</a:t>
            </a:r>
          </a:p>
        </p:txBody>
      </p:sp>
      <p:sp>
        <p:nvSpPr>
          <p:cNvPr name="TextBox 7" id="7"/>
          <p:cNvSpPr txBox="true"/>
          <p:nvPr/>
        </p:nvSpPr>
        <p:spPr>
          <a:xfrm rot="0">
            <a:off x="1028700" y="8293848"/>
            <a:ext cx="6981379"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Escuela de Ingenieria de Ciencias Y Sistemas</a:t>
            </a:r>
          </a:p>
        </p:txBody>
      </p:sp>
      <p:sp>
        <p:nvSpPr>
          <p:cNvPr name="TextBox 8" id="8"/>
          <p:cNvSpPr txBox="true"/>
          <p:nvPr/>
        </p:nvSpPr>
        <p:spPr>
          <a:xfrm rot="0">
            <a:off x="1028700" y="7833473"/>
            <a:ext cx="371802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Segundo semestre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305369" y="4169514"/>
            <a:ext cx="6858899" cy="4484005"/>
          </a:xfrm>
          <a:custGeom>
            <a:avLst/>
            <a:gdLst/>
            <a:ahLst/>
            <a:cxnLst/>
            <a:rect r="r" b="b" t="t" l="l"/>
            <a:pathLst>
              <a:path h="4484005" w="6858899">
                <a:moveTo>
                  <a:pt x="0" y="0"/>
                </a:moveTo>
                <a:lnTo>
                  <a:pt x="6858899" y="0"/>
                </a:lnTo>
                <a:lnTo>
                  <a:pt x="6858899" y="4484005"/>
                </a:lnTo>
                <a:lnTo>
                  <a:pt x="0" y="4484005"/>
                </a:lnTo>
                <a:lnTo>
                  <a:pt x="0" y="0"/>
                </a:lnTo>
                <a:close/>
              </a:path>
            </a:pathLst>
          </a:custGeom>
          <a:blipFill>
            <a:blip r:embed="rId2"/>
            <a:stretch>
              <a:fillRect l="0" t="0" r="0" b="0"/>
            </a:stretch>
          </a:blipFill>
        </p:spPr>
      </p:sp>
      <p:sp>
        <p:nvSpPr>
          <p:cNvPr name="Freeform 5" id="5"/>
          <p:cNvSpPr/>
          <p:nvPr/>
        </p:nvSpPr>
        <p:spPr>
          <a:xfrm flipH="false" flipV="false" rot="0">
            <a:off x="11560553" y="1453512"/>
            <a:ext cx="4910277" cy="1829078"/>
          </a:xfrm>
          <a:custGeom>
            <a:avLst/>
            <a:gdLst/>
            <a:ahLst/>
            <a:cxnLst/>
            <a:rect r="r" b="b" t="t" l="l"/>
            <a:pathLst>
              <a:path h="1829078" w="4910277">
                <a:moveTo>
                  <a:pt x="0" y="0"/>
                </a:moveTo>
                <a:lnTo>
                  <a:pt x="4910278" y="0"/>
                </a:lnTo>
                <a:lnTo>
                  <a:pt x="4910278" y="1829078"/>
                </a:lnTo>
                <a:lnTo>
                  <a:pt x="0" y="1829078"/>
                </a:lnTo>
                <a:lnTo>
                  <a:pt x="0" y="0"/>
                </a:lnTo>
                <a:close/>
              </a:path>
            </a:pathLst>
          </a:custGeom>
          <a:blipFill>
            <a:blip r:embed="rId3"/>
            <a:stretch>
              <a:fillRect l="0" t="0" r="0" b="0"/>
            </a:stretch>
          </a:blipFill>
        </p:spPr>
      </p:sp>
      <p:sp>
        <p:nvSpPr>
          <p:cNvPr name="TextBox 6" id="6"/>
          <p:cNvSpPr txBox="true"/>
          <p:nvPr/>
        </p:nvSpPr>
        <p:spPr>
          <a:xfrm rot="0">
            <a:off x="1303002" y="1993497"/>
            <a:ext cx="8452924" cy="7843520"/>
          </a:xfrm>
          <a:prstGeom prst="rect">
            <a:avLst/>
          </a:prstGeom>
        </p:spPr>
        <p:txBody>
          <a:bodyPr anchor="t" rtlCol="false" tIns="0" lIns="0" bIns="0" rIns="0">
            <a:spAutoFit/>
          </a:bodyPr>
          <a:lstStyle/>
          <a:p>
            <a:pPr algn="just">
              <a:lnSpc>
                <a:spcPts val="4480"/>
              </a:lnSpc>
            </a:pPr>
            <a:r>
              <a:rPr lang="en-US" sz="3200">
                <a:solidFill>
                  <a:srgbClr val="2A2A2A"/>
                </a:solidFill>
                <a:latin typeface="Open Sans"/>
                <a:ea typeface="Open Sans"/>
                <a:cs typeface="Open Sans"/>
                <a:sym typeface="Open Sans"/>
              </a:rPr>
              <a:t>Los elementos a utilizar son:</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Initial Cost: Como su nombre lo indica, sirve para asignar un valor inicial a la variable.</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Initial Cost Rate: Indica el costo que tendrá la variable y que irá aumentando con el tiempo.</a:t>
            </a:r>
          </a:p>
          <a:p>
            <a:pPr algn="just" marL="690881" indent="-345440" lvl="1">
              <a:lnSpc>
                <a:spcPts val="4480"/>
              </a:lnSpc>
              <a:buFont typeface="Arial"/>
              <a:buChar char="•"/>
            </a:pPr>
            <a:r>
              <a:rPr lang="en-US" sz="3200">
                <a:solidFill>
                  <a:srgbClr val="2A2A2A"/>
                </a:solidFill>
                <a:latin typeface="Open Sans"/>
                <a:ea typeface="Open Sans"/>
                <a:cs typeface="Open Sans"/>
                <a:sym typeface="Open Sans"/>
              </a:rPr>
              <a:t>Units: Esta opción permite escoger la moneda con la que se trabajará. También se puede especificar que el cobro se realice en otra moneda según la unidad de tiempo (segundos, minutos, horas, días, etc.).</a:t>
            </a:r>
          </a:p>
          <a:p>
            <a:pPr algn="just">
              <a:lnSpc>
                <a:spcPts val="4480"/>
              </a:lnSpc>
            </a:pPr>
          </a:p>
        </p:txBody>
      </p:sp>
      <p:sp>
        <p:nvSpPr>
          <p:cNvPr name="TextBox 7" id="7"/>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Financials- Divisas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442342" y="5741305"/>
            <a:ext cx="9470817" cy="1787617"/>
          </a:xfrm>
          <a:custGeom>
            <a:avLst/>
            <a:gdLst/>
            <a:ahLst/>
            <a:cxnLst/>
            <a:rect r="r" b="b" t="t" l="l"/>
            <a:pathLst>
              <a:path h="1787617" w="9470817">
                <a:moveTo>
                  <a:pt x="0" y="0"/>
                </a:moveTo>
                <a:lnTo>
                  <a:pt x="9470817" y="0"/>
                </a:lnTo>
                <a:lnTo>
                  <a:pt x="9470817" y="1787617"/>
                </a:lnTo>
                <a:lnTo>
                  <a:pt x="0" y="1787617"/>
                </a:lnTo>
                <a:lnTo>
                  <a:pt x="0" y="0"/>
                </a:lnTo>
                <a:close/>
              </a:path>
            </a:pathLst>
          </a:custGeom>
          <a:blipFill>
            <a:blip r:embed="rId2"/>
            <a:stretch>
              <a:fillRect l="0" t="0" r="0" b="0"/>
            </a:stretch>
          </a:blipFill>
        </p:spPr>
      </p:sp>
      <p:sp>
        <p:nvSpPr>
          <p:cNvPr name="Freeform 5" id="5"/>
          <p:cNvSpPr/>
          <p:nvPr/>
        </p:nvSpPr>
        <p:spPr>
          <a:xfrm flipH="false" flipV="false" rot="0">
            <a:off x="7510729" y="7528922"/>
            <a:ext cx="9137171" cy="2432772"/>
          </a:xfrm>
          <a:custGeom>
            <a:avLst/>
            <a:gdLst/>
            <a:ahLst/>
            <a:cxnLst/>
            <a:rect r="r" b="b" t="t" l="l"/>
            <a:pathLst>
              <a:path h="2432772" w="9137171">
                <a:moveTo>
                  <a:pt x="0" y="0"/>
                </a:moveTo>
                <a:lnTo>
                  <a:pt x="9137170" y="0"/>
                </a:lnTo>
                <a:lnTo>
                  <a:pt x="9137170" y="2432772"/>
                </a:lnTo>
                <a:lnTo>
                  <a:pt x="0" y="2432772"/>
                </a:lnTo>
                <a:lnTo>
                  <a:pt x="0" y="0"/>
                </a:lnTo>
                <a:close/>
              </a:path>
            </a:pathLst>
          </a:custGeom>
          <a:blipFill>
            <a:blip r:embed="rId3"/>
            <a:stretch>
              <a:fillRect l="0" t="0" r="0" b="0"/>
            </a:stretch>
          </a:blipFill>
        </p:spPr>
      </p:sp>
      <p:sp>
        <p:nvSpPr>
          <p:cNvPr name="TextBox 6" id="6"/>
          <p:cNvSpPr txBox="true"/>
          <p:nvPr/>
        </p:nvSpPr>
        <p:spPr>
          <a:xfrm rot="0">
            <a:off x="1199074" y="2027825"/>
            <a:ext cx="15889853" cy="37134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Pod</a:t>
            </a:r>
            <a:r>
              <a:rPr lang="en-US" sz="3049">
                <a:solidFill>
                  <a:srgbClr val="2A2A2A"/>
                </a:solidFill>
                <a:latin typeface="Open Sans"/>
                <a:ea typeface="Open Sans"/>
                <a:cs typeface="Open Sans"/>
                <a:sym typeface="Open Sans"/>
              </a:rPr>
              <a:t>emos asignar la variable financiera a un servidor seleccionando el servidor deseado y, en la pestaña Financials, vinculando la variable previamente creada.</a:t>
            </a:r>
          </a:p>
          <a:p>
            <a:pPr algn="just">
              <a:lnSpc>
                <a:spcPts val="4269"/>
              </a:lnSpc>
            </a:pPr>
            <a:r>
              <a:rPr lang="en-US" sz="3049">
                <a:solidFill>
                  <a:srgbClr val="2A2A2A"/>
                </a:solidFill>
                <a:latin typeface="Open Sans"/>
                <a:ea typeface="Open Sans"/>
                <a:cs typeface="Open Sans"/>
                <a:sym typeface="Open Sans"/>
              </a:rPr>
              <a:t>Para mostrar el valor de la variable en una etiqueta de estado (Status Label), basta con seleccionar el Status Label correspondiente y asignarle la expresión:</a:t>
            </a:r>
          </a:p>
          <a:p>
            <a:pPr algn="just">
              <a:lnSpc>
                <a:spcPts val="4269"/>
              </a:lnSpc>
            </a:pPr>
            <a:r>
              <a:rPr lang="en-US" sz="3049">
                <a:solidFill>
                  <a:srgbClr val="2A2A2A"/>
                </a:solidFill>
                <a:latin typeface="Open Sans"/>
                <a:ea typeface="Open Sans"/>
                <a:cs typeface="Open Sans"/>
                <a:sym typeface="Open Sans"/>
              </a:rPr>
              <a:t>CostCenter1.Cost o bien NOMBREVARIABLE.Cost, según el nombre que se haya definido.</a:t>
            </a:r>
          </a:p>
          <a:p>
            <a:pPr algn="just">
              <a:lnSpc>
                <a:spcPts val="4269"/>
              </a:lnSpc>
            </a:pPr>
          </a:p>
        </p:txBody>
      </p:sp>
      <p:sp>
        <p:nvSpPr>
          <p:cNvPr name="TextBox 7" id="7"/>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Financias - Asignar variable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1080243" y="1833768"/>
            <a:ext cx="5448197" cy="4092958"/>
          </a:xfrm>
          <a:custGeom>
            <a:avLst/>
            <a:gdLst/>
            <a:ahLst/>
            <a:cxnLst/>
            <a:rect r="r" b="b" t="t" l="l"/>
            <a:pathLst>
              <a:path h="4092958" w="5448197">
                <a:moveTo>
                  <a:pt x="0" y="0"/>
                </a:moveTo>
                <a:lnTo>
                  <a:pt x="5448197" y="0"/>
                </a:lnTo>
                <a:lnTo>
                  <a:pt x="5448197" y="4092958"/>
                </a:lnTo>
                <a:lnTo>
                  <a:pt x="0" y="4092958"/>
                </a:lnTo>
                <a:lnTo>
                  <a:pt x="0" y="0"/>
                </a:lnTo>
                <a:close/>
              </a:path>
            </a:pathLst>
          </a:custGeom>
          <a:blipFill>
            <a:blip r:embed="rId2"/>
            <a:stretch>
              <a:fillRect l="0" t="0" r="0" b="0"/>
            </a:stretch>
          </a:blipFill>
        </p:spPr>
      </p:sp>
      <p:sp>
        <p:nvSpPr>
          <p:cNvPr name="Freeform 3" id="3"/>
          <p:cNvSpPr/>
          <p:nvPr/>
        </p:nvSpPr>
        <p:spPr>
          <a:xfrm flipH="false" flipV="false" rot="0">
            <a:off x="2155086" y="4386311"/>
            <a:ext cx="6988914" cy="5250421"/>
          </a:xfrm>
          <a:custGeom>
            <a:avLst/>
            <a:gdLst/>
            <a:ahLst/>
            <a:cxnLst/>
            <a:rect r="r" b="b" t="t" l="l"/>
            <a:pathLst>
              <a:path h="5250421" w="6988914">
                <a:moveTo>
                  <a:pt x="0" y="0"/>
                </a:moveTo>
                <a:lnTo>
                  <a:pt x="6988914" y="0"/>
                </a:lnTo>
                <a:lnTo>
                  <a:pt x="6988914" y="5250421"/>
                </a:lnTo>
                <a:lnTo>
                  <a:pt x="0" y="5250421"/>
                </a:lnTo>
                <a:lnTo>
                  <a:pt x="0" y="0"/>
                </a:lnTo>
                <a:close/>
              </a:path>
            </a:pathLst>
          </a:custGeom>
          <a:blipFill>
            <a:blip r:embed="rId3"/>
            <a:stretch>
              <a:fillRect l="0" t="0" r="0" b="0"/>
            </a:stretch>
          </a:blipFill>
        </p:spPr>
      </p:sp>
      <p:sp>
        <p:nvSpPr>
          <p:cNvPr name="TextBox 4" id="4"/>
          <p:cNvSpPr txBox="true"/>
          <p:nvPr/>
        </p:nvSpPr>
        <p:spPr>
          <a:xfrm rot="0">
            <a:off x="2155086" y="1418554"/>
            <a:ext cx="7010767" cy="1533525"/>
          </a:xfrm>
          <a:prstGeom prst="rect">
            <a:avLst/>
          </a:prstGeom>
        </p:spPr>
        <p:txBody>
          <a:bodyPr anchor="t" rtlCol="false" tIns="0" lIns="0" bIns="0" rIns="0">
            <a:spAutoFit/>
          </a:bodyPr>
          <a:lstStyle/>
          <a:p>
            <a:pPr algn="l">
              <a:lnSpc>
                <a:spcPts val="12000"/>
              </a:lnSpc>
            </a:pPr>
            <a:r>
              <a:rPr lang="en-US" sz="10000">
                <a:solidFill>
                  <a:srgbClr val="2A2A2A"/>
                </a:solidFill>
                <a:latin typeface="Open Sans"/>
                <a:ea typeface="Open Sans"/>
                <a:cs typeface="Open Sans"/>
                <a:sym typeface="Open Sans"/>
              </a:rPr>
              <a:t>Ejemplo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604042"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7588277" y="6587099"/>
            <a:ext cx="3111447" cy="3111447"/>
          </a:xfrm>
          <a:custGeom>
            <a:avLst/>
            <a:gdLst/>
            <a:ahLst/>
            <a:cxnLst/>
            <a:rect r="r" b="b" t="t" l="l"/>
            <a:pathLst>
              <a:path h="3111447" w="3111447">
                <a:moveTo>
                  <a:pt x="0" y="0"/>
                </a:moveTo>
                <a:lnTo>
                  <a:pt x="3111446" y="0"/>
                </a:lnTo>
                <a:lnTo>
                  <a:pt x="3111446" y="3111446"/>
                </a:lnTo>
                <a:lnTo>
                  <a:pt x="0" y="3111446"/>
                </a:lnTo>
                <a:lnTo>
                  <a:pt x="0" y="0"/>
                </a:lnTo>
                <a:close/>
              </a:path>
            </a:pathLst>
          </a:custGeom>
          <a:blipFill>
            <a:blip r:embed="rId2"/>
            <a:stretch>
              <a:fillRect l="0" t="0" r="0" b="0"/>
            </a:stretch>
          </a:blipFill>
        </p:spPr>
      </p:sp>
      <p:sp>
        <p:nvSpPr>
          <p:cNvPr name="Freeform 5" id="5"/>
          <p:cNvSpPr/>
          <p:nvPr/>
        </p:nvSpPr>
        <p:spPr>
          <a:xfrm flipH="false" flipV="false" rot="0">
            <a:off x="2111837" y="6764719"/>
            <a:ext cx="2973540" cy="2973540"/>
          </a:xfrm>
          <a:custGeom>
            <a:avLst/>
            <a:gdLst/>
            <a:ahLst/>
            <a:cxnLst/>
            <a:rect r="r" b="b" t="t" l="l"/>
            <a:pathLst>
              <a:path h="2973540" w="2973540">
                <a:moveTo>
                  <a:pt x="0" y="0"/>
                </a:moveTo>
                <a:lnTo>
                  <a:pt x="2973540" y="0"/>
                </a:lnTo>
                <a:lnTo>
                  <a:pt x="2973540" y="2973540"/>
                </a:lnTo>
                <a:lnTo>
                  <a:pt x="0" y="2973540"/>
                </a:lnTo>
                <a:lnTo>
                  <a:pt x="0" y="0"/>
                </a:lnTo>
                <a:close/>
              </a:path>
            </a:pathLst>
          </a:custGeom>
          <a:blipFill>
            <a:blip r:embed="rId3"/>
            <a:stretch>
              <a:fillRect l="0" t="0" r="0" b="0"/>
            </a:stretch>
          </a:blipFill>
        </p:spPr>
      </p:sp>
      <p:sp>
        <p:nvSpPr>
          <p:cNvPr name="Freeform 6" id="6"/>
          <p:cNvSpPr/>
          <p:nvPr/>
        </p:nvSpPr>
        <p:spPr>
          <a:xfrm flipH="false" flipV="false" rot="0">
            <a:off x="13633760" y="6764719"/>
            <a:ext cx="3116593" cy="3116593"/>
          </a:xfrm>
          <a:custGeom>
            <a:avLst/>
            <a:gdLst/>
            <a:ahLst/>
            <a:cxnLst/>
            <a:rect r="r" b="b" t="t" l="l"/>
            <a:pathLst>
              <a:path h="3116593" w="3116593">
                <a:moveTo>
                  <a:pt x="0" y="0"/>
                </a:moveTo>
                <a:lnTo>
                  <a:pt x="3116592" y="0"/>
                </a:lnTo>
                <a:lnTo>
                  <a:pt x="3116592" y="3116592"/>
                </a:lnTo>
                <a:lnTo>
                  <a:pt x="0" y="3116592"/>
                </a:lnTo>
                <a:lnTo>
                  <a:pt x="0" y="0"/>
                </a:lnTo>
                <a:close/>
              </a:path>
            </a:pathLst>
          </a:custGeom>
          <a:blipFill>
            <a:blip r:embed="rId3"/>
            <a:stretch>
              <a:fillRect l="0" t="0" r="0" b="0"/>
            </a:stretch>
          </a:blipFill>
        </p:spPr>
      </p:sp>
      <p:sp>
        <p:nvSpPr>
          <p:cNvPr name="TextBox 7" id="7"/>
          <p:cNvSpPr txBox="true"/>
          <p:nvPr/>
        </p:nvSpPr>
        <p:spPr>
          <a:xfrm rot="0">
            <a:off x="1324649" y="1177968"/>
            <a:ext cx="15638701" cy="5061397"/>
          </a:xfrm>
          <a:prstGeom prst="rect">
            <a:avLst/>
          </a:prstGeom>
        </p:spPr>
        <p:txBody>
          <a:bodyPr anchor="t" rtlCol="false" tIns="0" lIns="0" bIns="0" rIns="0">
            <a:spAutoFit/>
          </a:bodyPr>
          <a:lstStyle/>
          <a:p>
            <a:pPr algn="just">
              <a:lnSpc>
                <a:spcPts val="4072"/>
              </a:lnSpc>
            </a:pPr>
            <a:r>
              <a:rPr lang="en-US" sz="2909">
                <a:solidFill>
                  <a:srgbClr val="2A2A2A"/>
                </a:solidFill>
                <a:latin typeface="Open Sans"/>
                <a:ea typeface="Open Sans"/>
                <a:cs typeface="Open Sans"/>
                <a:sym typeface="Open Sans"/>
              </a:rPr>
              <a:t>En el aeropuerto internacional “AirPlane”, durante la temporada de verano, llegan numerosos pasajeros provenientes de Guatemala y Europa. Debido a esto, se realiza un cambio de divisas: de quetzales a dólares y de euros a dólares. Por cada vuelo que aterriza, llegan 50 personas. Se solicita modelar este proceso para analizar los ingresos generados por los cambios de divisas. La tasa de llegada de vuelos sigue una distribución de Poisson, con un vuelo cada 15 minutos. Para efectos del modelo, se asumirá que por cada dólar entregado se reciben Q7 o €0.91, dependiendo de la divisa. Se contará con dos servidores, uno para cada tipo de cambio, y el tiempo de atención por persona seguirá una distribución uniforme entre 5 y 8 minutos. El objetivo principal es analizar las ganancias generadas por este servicio de cambio de divisas.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604042"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2111837" y="6764719"/>
            <a:ext cx="2973540" cy="2973540"/>
          </a:xfrm>
          <a:custGeom>
            <a:avLst/>
            <a:gdLst/>
            <a:ahLst/>
            <a:cxnLst/>
            <a:rect r="r" b="b" t="t" l="l"/>
            <a:pathLst>
              <a:path h="2973540" w="2973540">
                <a:moveTo>
                  <a:pt x="0" y="0"/>
                </a:moveTo>
                <a:lnTo>
                  <a:pt x="2973540" y="0"/>
                </a:lnTo>
                <a:lnTo>
                  <a:pt x="2973540" y="2973540"/>
                </a:lnTo>
                <a:lnTo>
                  <a:pt x="0" y="2973540"/>
                </a:lnTo>
                <a:lnTo>
                  <a:pt x="0" y="0"/>
                </a:lnTo>
                <a:close/>
              </a:path>
            </a:pathLst>
          </a:custGeom>
          <a:blipFill>
            <a:blip r:embed="rId2"/>
            <a:stretch>
              <a:fillRect l="0" t="0" r="0" b="0"/>
            </a:stretch>
          </a:blipFill>
        </p:spPr>
      </p:sp>
      <p:sp>
        <p:nvSpPr>
          <p:cNvPr name="Freeform 5" id="5"/>
          <p:cNvSpPr/>
          <p:nvPr/>
        </p:nvSpPr>
        <p:spPr>
          <a:xfrm flipH="false" flipV="false" rot="0">
            <a:off x="13633760" y="6764719"/>
            <a:ext cx="3116593" cy="3116593"/>
          </a:xfrm>
          <a:custGeom>
            <a:avLst/>
            <a:gdLst/>
            <a:ahLst/>
            <a:cxnLst/>
            <a:rect r="r" b="b" t="t" l="l"/>
            <a:pathLst>
              <a:path h="3116593" w="3116593">
                <a:moveTo>
                  <a:pt x="0" y="0"/>
                </a:moveTo>
                <a:lnTo>
                  <a:pt x="3116592" y="0"/>
                </a:lnTo>
                <a:lnTo>
                  <a:pt x="3116592" y="3116592"/>
                </a:lnTo>
                <a:lnTo>
                  <a:pt x="0" y="3116592"/>
                </a:lnTo>
                <a:lnTo>
                  <a:pt x="0" y="0"/>
                </a:lnTo>
                <a:close/>
              </a:path>
            </a:pathLst>
          </a:custGeom>
          <a:blipFill>
            <a:blip r:embed="rId2"/>
            <a:stretch>
              <a:fillRect l="0" t="0" r="0" b="0"/>
            </a:stretch>
          </a:blipFill>
        </p:spPr>
      </p:sp>
      <p:sp>
        <p:nvSpPr>
          <p:cNvPr name="TextBox 6" id="6"/>
          <p:cNvSpPr txBox="true"/>
          <p:nvPr/>
        </p:nvSpPr>
        <p:spPr>
          <a:xfrm rot="0">
            <a:off x="1324649" y="414818"/>
            <a:ext cx="15638701" cy="6587697"/>
          </a:xfrm>
          <a:prstGeom prst="rect">
            <a:avLst/>
          </a:prstGeom>
        </p:spPr>
        <p:txBody>
          <a:bodyPr anchor="t" rtlCol="false" tIns="0" lIns="0" bIns="0" rIns="0">
            <a:spAutoFit/>
          </a:bodyPr>
          <a:lstStyle/>
          <a:p>
            <a:pPr algn="just">
              <a:lnSpc>
                <a:spcPts val="4072"/>
              </a:lnSpc>
            </a:pPr>
            <a:r>
              <a:rPr lang="en-US" sz="2909">
                <a:solidFill>
                  <a:srgbClr val="2A2A2A"/>
                </a:solidFill>
                <a:latin typeface="Open Sans"/>
                <a:ea typeface="Open Sans"/>
                <a:cs typeface="Open Sans"/>
                <a:sym typeface="Open Sans"/>
              </a:rPr>
              <a:t>Se</a:t>
            </a:r>
            <a:r>
              <a:rPr lang="en-US" sz="2909">
                <a:solidFill>
                  <a:srgbClr val="2A2A2A"/>
                </a:solidFill>
                <a:latin typeface="Open Sans"/>
                <a:ea typeface="Open Sans"/>
                <a:cs typeface="Open Sans"/>
                <a:sym typeface="Open Sans"/>
              </a:rPr>
              <a:t> está considerando la contratación de un ingeniero para brindar mantenimiento a un centro de datos. El primer ingeniero proviene de Estados Unidos y solicita $800 para cubrir gastos de viaje. Además, cobra $25.37 por cada hora de servicio. Por otro lado, el segundo ingeniero viene desde Alemania, requiere €1000 para sus gastos de viaje y cobra €11.13 por hora de trabajo.</a:t>
            </a:r>
          </a:p>
          <a:p>
            <a:pPr algn="just">
              <a:lnSpc>
                <a:spcPts val="4072"/>
              </a:lnSpc>
            </a:pPr>
            <a:r>
              <a:rPr lang="en-US" sz="2909">
                <a:solidFill>
                  <a:srgbClr val="2A2A2A"/>
                </a:solidFill>
                <a:latin typeface="Open Sans"/>
                <a:ea typeface="Open Sans"/>
                <a:cs typeface="Open Sans"/>
                <a:sym typeface="Open Sans"/>
              </a:rPr>
              <a:t>Se solicita desarrollar un modelo que permita determinar cuál de los dos ingenieros representa un menor costo total. Para el análisis, se debe considerar que el mantenimiento de un servidor tomará aproximadamente 12 horas.</a:t>
            </a:r>
          </a:p>
          <a:p>
            <a:pPr algn="just">
              <a:lnSpc>
                <a:spcPts val="4072"/>
              </a:lnSpc>
            </a:pPr>
            <a:r>
              <a:rPr lang="en-US" sz="2909">
                <a:solidFill>
                  <a:srgbClr val="2A2A2A"/>
                </a:solidFill>
                <a:latin typeface="Open Sans"/>
                <a:ea typeface="Open Sans"/>
                <a:cs typeface="Open Sans"/>
                <a:sym typeface="Open Sans"/>
              </a:rPr>
              <a:t>Con base en esta información, se deben responder las siguientes preguntas:</a:t>
            </a:r>
          </a:p>
          <a:p>
            <a:pPr algn="just" marL="628080" indent="-314040" lvl="1">
              <a:lnSpc>
                <a:spcPts val="4072"/>
              </a:lnSpc>
              <a:buFont typeface="Arial"/>
              <a:buChar char="•"/>
            </a:pPr>
            <a:r>
              <a:rPr lang="en-US" sz="2909">
                <a:solidFill>
                  <a:srgbClr val="2A2A2A"/>
                </a:solidFill>
                <a:latin typeface="Open Sans"/>
                <a:ea typeface="Open Sans"/>
                <a:cs typeface="Open Sans"/>
                <a:sym typeface="Open Sans"/>
              </a:rPr>
              <a:t>¿Cuál ingeniero representa un menor costo por 12 horas de trabajo?</a:t>
            </a:r>
          </a:p>
          <a:p>
            <a:pPr algn="just" marL="628080" indent="-314040" lvl="1">
              <a:lnSpc>
                <a:spcPts val="4072"/>
              </a:lnSpc>
              <a:buFont typeface="Arial"/>
              <a:buChar char="•"/>
            </a:pPr>
            <a:r>
              <a:rPr lang="en-US" sz="2909">
                <a:solidFill>
                  <a:srgbClr val="2A2A2A"/>
                </a:solidFill>
                <a:latin typeface="Open Sans"/>
                <a:ea typeface="Open Sans"/>
                <a:cs typeface="Open Sans"/>
                <a:sym typeface="Open Sans"/>
              </a:rPr>
              <a:t>¿Y por 24 horas?</a:t>
            </a:r>
          </a:p>
          <a:p>
            <a:pPr algn="just" marL="628080" indent="-314040" lvl="1">
              <a:lnSpc>
                <a:spcPts val="4072"/>
              </a:lnSpc>
              <a:buFont typeface="Arial"/>
              <a:buChar char="•"/>
            </a:pPr>
            <a:r>
              <a:rPr lang="en-US" sz="2909">
                <a:solidFill>
                  <a:srgbClr val="2A2A2A"/>
                </a:solidFill>
                <a:latin typeface="Open Sans"/>
                <a:ea typeface="Open Sans"/>
                <a:cs typeface="Open Sans"/>
                <a:sym typeface="Open Sans"/>
              </a:rPr>
              <a:t>¿Y por 48 horas?</a:t>
            </a:r>
          </a:p>
          <a:p>
            <a:pPr algn="just">
              <a:lnSpc>
                <a:spcPts val="4072"/>
              </a:lnSpc>
            </a:pPr>
          </a:p>
        </p:txBody>
      </p:sp>
      <p:sp>
        <p:nvSpPr>
          <p:cNvPr name="Freeform 7" id="7"/>
          <p:cNvSpPr/>
          <p:nvPr/>
        </p:nvSpPr>
        <p:spPr>
          <a:xfrm flipH="false" flipV="false" rot="0">
            <a:off x="7872798" y="6284760"/>
            <a:ext cx="2973540" cy="2973540"/>
          </a:xfrm>
          <a:custGeom>
            <a:avLst/>
            <a:gdLst/>
            <a:ahLst/>
            <a:cxnLst/>
            <a:rect r="r" b="b" t="t" l="l"/>
            <a:pathLst>
              <a:path h="2973540" w="2973540">
                <a:moveTo>
                  <a:pt x="0" y="0"/>
                </a:moveTo>
                <a:lnTo>
                  <a:pt x="2973540" y="0"/>
                </a:lnTo>
                <a:lnTo>
                  <a:pt x="2973540" y="2973540"/>
                </a:lnTo>
                <a:lnTo>
                  <a:pt x="0" y="297354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1143153"/>
            <a:ext cx="7010767" cy="1762125"/>
          </a:xfrm>
          <a:prstGeom prst="rect">
            <a:avLst/>
          </a:prstGeom>
        </p:spPr>
        <p:txBody>
          <a:bodyPr anchor="t" rtlCol="false" tIns="0" lIns="0" bIns="0" rIns="0">
            <a:spAutoFit/>
          </a:bodyPr>
          <a:lstStyle/>
          <a:p>
            <a:pPr algn="ctr">
              <a:lnSpc>
                <a:spcPts val="6959"/>
              </a:lnSpc>
            </a:pPr>
            <a:r>
              <a:rPr lang="en-US" sz="5799">
                <a:solidFill>
                  <a:srgbClr val="2A2A2A"/>
                </a:solidFill>
                <a:latin typeface="Open Sans"/>
                <a:ea typeface="Open Sans"/>
                <a:cs typeface="Open Sans"/>
                <a:sym typeface="Open Sans"/>
              </a:rPr>
              <a:t>Conceptos clave aprendidos</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4" id="4"/>
          <p:cNvGrpSpPr/>
          <p:nvPr/>
        </p:nvGrpSpPr>
        <p:grpSpPr>
          <a:xfrm rot="0">
            <a:off x="1465682" y="4777252"/>
            <a:ext cx="12270792" cy="3126273"/>
            <a:chOff x="0" y="0"/>
            <a:chExt cx="16361055" cy="4168364"/>
          </a:xfrm>
        </p:grpSpPr>
        <p:sp>
          <p:nvSpPr>
            <p:cNvPr name="TextBox 5" id="5"/>
            <p:cNvSpPr txBox="true"/>
            <p:nvPr/>
          </p:nvSpPr>
          <p:spPr>
            <a:xfrm rot="0">
              <a:off x="0" y="-9525"/>
              <a:ext cx="16361055" cy="2659595"/>
            </a:xfrm>
            <a:prstGeom prst="rect">
              <a:avLst/>
            </a:prstGeom>
          </p:spPr>
          <p:txBody>
            <a:bodyPr anchor="t" rtlCol="false" tIns="0" lIns="0" bIns="0" rIns="0">
              <a:spAutoFit/>
            </a:bodyPr>
            <a:lstStyle/>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Divisas en SIMIO</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Manejo de finanzas</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Variables de finanzas</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Variables a objetos </a:t>
              </a:r>
            </a:p>
          </p:txBody>
        </p:sp>
        <p:sp>
          <p:nvSpPr>
            <p:cNvPr name="TextBox 6" id="6"/>
            <p:cNvSpPr txBox="true"/>
            <p:nvPr/>
          </p:nvSpPr>
          <p:spPr>
            <a:xfrm rot="0">
              <a:off x="0" y="3578166"/>
              <a:ext cx="16361055" cy="462427"/>
            </a:xfrm>
            <a:prstGeom prst="rect">
              <a:avLst/>
            </a:prstGeom>
          </p:spPr>
          <p:txBody>
            <a:bodyPr anchor="t" rtlCol="false" tIns="0" lIns="0" bIns="0" rIns="0">
              <a:spAutoFit/>
            </a:bodyPr>
            <a:lstStyle/>
            <a:p>
              <a:pPr algn="l">
                <a:lnSpc>
                  <a:spcPts val="299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9757154" y="1676564"/>
            <a:ext cx="7034868" cy="1965325"/>
          </a:xfrm>
          <a:prstGeom prst="rect">
            <a:avLst/>
          </a:prstGeom>
        </p:spPr>
        <p:txBody>
          <a:bodyPr anchor="t" rtlCol="false" tIns="0" lIns="0" bIns="0" rIns="0">
            <a:spAutoFit/>
          </a:bodyPr>
          <a:lstStyle/>
          <a:p>
            <a:pPr algn="ctr" marL="0" indent="0" lvl="0">
              <a:lnSpc>
                <a:spcPts val="7699"/>
              </a:lnSpc>
              <a:spcBef>
                <a:spcPct val="0"/>
              </a:spcBef>
            </a:pPr>
            <a:r>
              <a:rPr lang="en-US" b="true" sz="6999">
                <a:solidFill>
                  <a:srgbClr val="2A2A2A"/>
                </a:solidFill>
                <a:latin typeface="Open Sans Bold"/>
                <a:ea typeface="Open Sans Bold"/>
                <a:cs typeface="Open Sans Bold"/>
                <a:sym typeface="Open Sans Bold"/>
              </a:rPr>
              <a:t>Valor de la semana</a:t>
            </a:r>
          </a:p>
        </p:txBody>
      </p:sp>
      <p:sp>
        <p:nvSpPr>
          <p:cNvPr name="Freeform 3" id="3"/>
          <p:cNvSpPr/>
          <p:nvPr/>
        </p:nvSpPr>
        <p:spPr>
          <a:xfrm flipH="false" flipV="false" rot="0">
            <a:off x="0"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46255" t="0" r="-46255" b="0"/>
            </a:stretch>
          </a:blipFill>
        </p:spPr>
      </p:sp>
      <p:sp>
        <p:nvSpPr>
          <p:cNvPr name="TextBox 4" id="4"/>
          <p:cNvSpPr txBox="true"/>
          <p:nvPr/>
        </p:nvSpPr>
        <p:spPr>
          <a:xfrm rot="0">
            <a:off x="8701904" y="4731815"/>
            <a:ext cx="9145367" cy="2710181"/>
          </a:xfrm>
          <a:prstGeom prst="rect">
            <a:avLst/>
          </a:prstGeom>
        </p:spPr>
        <p:txBody>
          <a:bodyPr anchor="t" rtlCol="false" tIns="0" lIns="0" bIns="0" rIns="0">
            <a:spAutoFit/>
          </a:bodyPr>
          <a:lstStyle/>
          <a:p>
            <a:pPr algn="ctr" marL="0" indent="0" lvl="0">
              <a:lnSpc>
                <a:spcPts val="5390"/>
              </a:lnSpc>
              <a:spcBef>
                <a:spcPct val="0"/>
              </a:spcBef>
            </a:pPr>
            <a:r>
              <a:rPr lang="en-US" sz="4900">
                <a:solidFill>
                  <a:srgbClr val="2A2A2A"/>
                </a:solidFill>
                <a:latin typeface="Open Sans"/>
                <a:ea typeface="Open Sans"/>
                <a:cs typeface="Open Sans"/>
                <a:sym typeface="Open Sans"/>
              </a:rPr>
              <a:t>Confiabilidad, realizar los cortos y evaluaciones a conciencia sin uso de herramientas externas.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322628"/>
            <a:ext cx="9238327" cy="3641744"/>
            <a:chOff x="0" y="0"/>
            <a:chExt cx="12317770" cy="485565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Referencias </a:t>
              </a:r>
            </a:p>
          </p:txBody>
        </p:sp>
        <p:sp>
          <p:nvSpPr>
            <p:cNvPr name="TextBox 4" id="4"/>
            <p:cNvSpPr txBox="true"/>
            <p:nvPr/>
          </p:nvSpPr>
          <p:spPr>
            <a:xfrm rot="0">
              <a:off x="0" y="2615167"/>
              <a:ext cx="12317770" cy="2103332"/>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A2A2A"/>
                  </a:solidFill>
                  <a:latin typeface="Open Sans"/>
                  <a:ea typeface="Open Sans"/>
                  <a:cs typeface="Open Sans"/>
                  <a:sym typeface="Open Sans"/>
                </a:rPr>
                <a:t>Laguna, Manuel; Marklund, Johan. Business Process Modeling, Simulation and Design – </a:t>
              </a:r>
              <a:r>
                <a:rPr lang="en-US" sz="2300">
                  <a:solidFill>
                    <a:srgbClr val="2A2A2A"/>
                  </a:solidFill>
                  <a:latin typeface="Open Sans"/>
                  <a:ea typeface="Open Sans"/>
                  <a:cs typeface="Open Sans"/>
                  <a:sym typeface="Open Sans"/>
                </a:rPr>
                <a:t>3era Edición. CRC Press. 2019</a:t>
              </a:r>
            </a:p>
            <a:p>
              <a:pPr algn="l" marL="496570" indent="-248285" lvl="1">
                <a:lnSpc>
                  <a:spcPts val="3219"/>
                </a:lnSpc>
                <a:buFont typeface="Arial"/>
                <a:buChar char="•"/>
              </a:pPr>
              <a:r>
                <a:rPr lang="en-US" sz="2299">
                  <a:solidFill>
                    <a:srgbClr val="2A2A2A"/>
                  </a:solidFill>
                  <a:latin typeface="Open Sans"/>
                  <a:ea typeface="Open Sans"/>
                  <a:cs typeface="Open Sans"/>
                  <a:sym typeface="Open Sans"/>
                </a:rPr>
                <a:t>Law, Averill M. Simulation Modeling &amp; Analysis – 4ta Edición. McGraw Hill, New York, USA 2007</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07663"/>
            <a:ext cx="2599435" cy="3371142"/>
          </a:xfrm>
          <a:custGeom>
            <a:avLst/>
            <a:gdLst/>
            <a:ahLst/>
            <a:cxnLst/>
            <a:rect r="r" b="b" t="t" l="l"/>
            <a:pathLst>
              <a:path h="3371142" w="2599435">
                <a:moveTo>
                  <a:pt x="0" y="0"/>
                </a:moveTo>
                <a:lnTo>
                  <a:pt x="2599435" y="0"/>
                </a:lnTo>
                <a:lnTo>
                  <a:pt x="2599435" y="3371143"/>
                </a:lnTo>
                <a:lnTo>
                  <a:pt x="0" y="3371143"/>
                </a:lnTo>
                <a:lnTo>
                  <a:pt x="0" y="0"/>
                </a:lnTo>
                <a:close/>
              </a:path>
            </a:pathLst>
          </a:custGeom>
          <a:blipFill>
            <a:blip r:embed="rId2"/>
            <a:stretch>
              <a:fillRect l="0" t="0" r="0" b="0"/>
            </a:stretch>
          </a:blipFill>
        </p:spPr>
      </p:sp>
      <p:grpSp>
        <p:nvGrpSpPr>
          <p:cNvPr name="Group 3" id="3"/>
          <p:cNvGrpSpPr/>
          <p:nvPr/>
        </p:nvGrpSpPr>
        <p:grpSpPr>
          <a:xfrm rot="0">
            <a:off x="6773554" y="3878806"/>
            <a:ext cx="5088626" cy="2529389"/>
            <a:chOff x="0" y="0"/>
            <a:chExt cx="6784835" cy="3372518"/>
          </a:xfrm>
        </p:grpSpPr>
        <p:sp>
          <p:nvSpPr>
            <p:cNvPr name="TextBox 4" id="4"/>
            <p:cNvSpPr txBox="true"/>
            <p:nvPr/>
          </p:nvSpPr>
          <p:spPr>
            <a:xfrm rot="0">
              <a:off x="0" y="0"/>
              <a:ext cx="6784835"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¿Dudas?</a:t>
              </a:r>
            </a:p>
          </p:txBody>
        </p:sp>
        <p:sp>
          <p:nvSpPr>
            <p:cNvPr name="TextBox 5" id="5"/>
            <p:cNvSpPr txBox="true"/>
            <p:nvPr/>
          </p:nvSpPr>
          <p:spPr>
            <a:xfrm rot="0">
              <a:off x="0" y="2830440"/>
              <a:ext cx="6784835" cy="547158"/>
            </a:xfrm>
            <a:prstGeom prst="rect">
              <a:avLst/>
            </a:prstGeom>
          </p:spPr>
          <p:txBody>
            <a:bodyPr anchor="t" rtlCol="false" tIns="0" lIns="0" bIns="0" rIns="0">
              <a:spAutoFit/>
            </a:bodyPr>
            <a:lstStyle/>
            <a:p>
              <a:pPr algn="l">
                <a:lnSpc>
                  <a:spcPts val="3499"/>
                </a:lnSpc>
              </a:pPr>
            </a:p>
          </p:txBody>
        </p:sp>
      </p:grpSp>
      <p:sp>
        <p:nvSpPr>
          <p:cNvPr name="TextBox 6" id="6"/>
          <p:cNvSpPr txBox="true"/>
          <p:nvPr/>
        </p:nvSpPr>
        <p:spPr>
          <a:xfrm rot="0">
            <a:off x="3503052" y="6667120"/>
            <a:ext cx="11629629" cy="1000125"/>
          </a:xfrm>
          <a:prstGeom prst="rect">
            <a:avLst/>
          </a:prstGeom>
        </p:spPr>
        <p:txBody>
          <a:bodyPr anchor="t" rtlCol="false" tIns="0" lIns="0" bIns="0" rIns="0">
            <a:spAutoFit/>
          </a:bodyPr>
          <a:lstStyle/>
          <a:p>
            <a:pPr algn="ctr">
              <a:lnSpc>
                <a:spcPts val="3912"/>
              </a:lnSpc>
              <a:spcBef>
                <a:spcPct val="0"/>
              </a:spcBef>
            </a:pPr>
            <a:r>
              <a:rPr lang="en-US" sz="3260">
                <a:solidFill>
                  <a:srgbClr val="2A2A2A"/>
                </a:solidFill>
                <a:latin typeface="Open Sans"/>
                <a:ea typeface="Open Sans"/>
                <a:cs typeface="Open Sans"/>
                <a:sym typeface="Open Sans"/>
              </a:rPr>
              <a:t>Recuerda que tenemos nuestro foro semanal donde puedes</a:t>
            </a:r>
          </a:p>
          <a:p>
            <a:pPr algn="ctr">
              <a:lnSpc>
                <a:spcPts val="3912"/>
              </a:lnSpc>
              <a:spcBef>
                <a:spcPct val="0"/>
              </a:spcBef>
            </a:pPr>
            <a:r>
              <a:rPr lang="en-US" sz="3260">
                <a:solidFill>
                  <a:srgbClr val="2A2A2A"/>
                </a:solidFill>
                <a:latin typeface="Open Sans"/>
                <a:ea typeface="Open Sans"/>
                <a:cs typeface="Open Sans"/>
                <a:sym typeface="Open Sans"/>
              </a:rPr>
              <a:t>consultar cualquier duda que te surja en la semana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3550" y="1727086"/>
            <a:ext cx="6590377" cy="2191964"/>
            <a:chOff x="0" y="0"/>
            <a:chExt cx="8787170" cy="2922618"/>
          </a:xfrm>
        </p:grpSpPr>
        <p:sp>
          <p:nvSpPr>
            <p:cNvPr name="TextBox 3" id="3"/>
            <p:cNvSpPr txBox="true"/>
            <p:nvPr/>
          </p:nvSpPr>
          <p:spPr>
            <a:xfrm rot="0">
              <a:off x="0" y="0"/>
              <a:ext cx="8787170"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name="TextBox 4" id="4"/>
            <p:cNvSpPr txBox="true"/>
            <p:nvPr/>
          </p:nvSpPr>
          <p:spPr>
            <a:xfrm rot="0">
              <a:off x="0" y="2313018"/>
              <a:ext cx="8787170" cy="609600"/>
            </a:xfrm>
            <a:prstGeom prst="rect">
              <a:avLst/>
            </a:prstGeom>
          </p:spPr>
          <p:txBody>
            <a:bodyPr anchor="t" rtlCol="false" tIns="0" lIns="0" bIns="0" rIns="0">
              <a:spAutoFit/>
            </a:bodyPr>
            <a:lstStyle/>
            <a:p>
              <a:pPr algn="l">
                <a:lnSpc>
                  <a:spcPts val="3600"/>
                </a:lnSpc>
              </a:pPr>
              <a:r>
                <a:rPr lang="en-US" sz="3000" b="true">
                  <a:solidFill>
                    <a:srgbClr val="2A2A2A"/>
                  </a:solidFill>
                  <a:latin typeface="Open Sans Bold"/>
                  <a:ea typeface="Open Sans Bold"/>
                  <a:cs typeface="Open Sans Bold"/>
                  <a:sym typeface="Open Sans Bold"/>
                </a:rPr>
                <a:t>Recordatorios</a:t>
              </a:r>
            </a:p>
          </p:txBody>
        </p:sp>
      </p:grpSp>
      <p:sp>
        <p:nvSpPr>
          <p:cNvPr name="Freeform 5" id="5"/>
          <p:cNvSpPr/>
          <p:nvPr/>
        </p:nvSpPr>
        <p:spPr>
          <a:xfrm flipH="false" flipV="false" rot="0">
            <a:off x="1733550" y="4797871"/>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1327" y="2768993"/>
            <a:ext cx="6077873" cy="5500201"/>
            <a:chOff x="0" y="0"/>
            <a:chExt cx="8103830" cy="7333602"/>
          </a:xfrm>
        </p:grpSpPr>
        <p:sp>
          <p:nvSpPr>
            <p:cNvPr name="AutoShape 7" id="7"/>
            <p:cNvSpPr/>
            <p:nvPr/>
          </p:nvSpPr>
          <p:spPr>
            <a:xfrm>
              <a:off x="0" y="6350"/>
              <a:ext cx="8103830" cy="0"/>
            </a:xfrm>
            <a:prstGeom prst="line">
              <a:avLst/>
            </a:prstGeom>
            <a:ln cap="rnd" w="12700">
              <a:solidFill>
                <a:srgbClr val="399D4E"/>
              </a:solidFill>
              <a:prstDash val="solid"/>
              <a:headEnd type="none" len="sm" w="sm"/>
              <a:tailEnd type="none" len="sm" w="sm"/>
            </a:ln>
          </p:spPr>
        </p:sp>
        <p:sp>
          <p:nvSpPr>
            <p:cNvPr name="TextBox 8" id="8"/>
            <p:cNvSpPr txBox="true"/>
            <p:nvPr/>
          </p:nvSpPr>
          <p:spPr>
            <a:xfrm rot="0">
              <a:off x="0" y="49760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Finanzas en SIMIO</a:t>
              </a:r>
            </a:p>
          </p:txBody>
        </p:sp>
        <p:sp>
          <p:nvSpPr>
            <p:cNvPr name="AutoShape 9" id="9"/>
            <p:cNvSpPr/>
            <p:nvPr/>
          </p:nvSpPr>
          <p:spPr>
            <a:xfrm>
              <a:off x="0" y="1578560"/>
              <a:ext cx="8103830" cy="0"/>
            </a:xfrm>
            <a:prstGeom prst="line">
              <a:avLst/>
            </a:prstGeom>
            <a:ln cap="rnd" w="12700">
              <a:solidFill>
                <a:srgbClr val="399D4E"/>
              </a:solidFill>
              <a:prstDash val="solid"/>
              <a:headEnd type="none" len="sm" w="sm"/>
              <a:tailEnd type="none" len="sm" w="sm"/>
            </a:ln>
          </p:spPr>
        </p:sp>
        <p:sp>
          <p:nvSpPr>
            <p:cNvPr name="TextBox 10" id="10"/>
            <p:cNvSpPr txBox="true"/>
            <p:nvPr/>
          </p:nvSpPr>
          <p:spPr>
            <a:xfrm rot="0">
              <a:off x="0" y="206028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Ejemplo 1 </a:t>
              </a:r>
            </a:p>
          </p:txBody>
        </p:sp>
        <p:sp>
          <p:nvSpPr>
            <p:cNvPr name="AutoShape 11" id="11"/>
            <p:cNvSpPr/>
            <p:nvPr/>
          </p:nvSpPr>
          <p:spPr>
            <a:xfrm>
              <a:off x="0" y="3150770"/>
              <a:ext cx="8103830" cy="0"/>
            </a:xfrm>
            <a:prstGeom prst="line">
              <a:avLst/>
            </a:prstGeom>
            <a:ln cap="rnd" w="12700">
              <a:solidFill>
                <a:srgbClr val="399D4E"/>
              </a:solidFill>
              <a:prstDash val="solid"/>
              <a:headEnd type="none" len="sm" w="sm"/>
              <a:tailEnd type="none" len="sm" w="sm"/>
            </a:ln>
          </p:spPr>
        </p:sp>
        <p:sp>
          <p:nvSpPr>
            <p:cNvPr name="TextBox 12" id="12"/>
            <p:cNvSpPr txBox="true"/>
            <p:nvPr/>
          </p:nvSpPr>
          <p:spPr>
            <a:xfrm rot="0">
              <a:off x="0" y="364202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Ejemplo 2</a:t>
              </a:r>
            </a:p>
          </p:txBody>
        </p:sp>
        <p:sp>
          <p:nvSpPr>
            <p:cNvPr name="AutoShape 13" id="13"/>
            <p:cNvSpPr/>
            <p:nvPr/>
          </p:nvSpPr>
          <p:spPr>
            <a:xfrm>
              <a:off x="0" y="4722980"/>
              <a:ext cx="8103830" cy="0"/>
            </a:xfrm>
            <a:prstGeom prst="line">
              <a:avLst/>
            </a:prstGeom>
            <a:ln cap="rnd" w="12700">
              <a:solidFill>
                <a:srgbClr val="399D4E"/>
              </a:solidFill>
              <a:prstDash val="solid"/>
              <a:headEnd type="none" len="sm" w="sm"/>
              <a:tailEnd type="none" len="sm" w="sm"/>
            </a:ln>
          </p:spPr>
        </p:sp>
        <p:sp>
          <p:nvSpPr>
            <p:cNvPr name="TextBox 14" id="14"/>
            <p:cNvSpPr txBox="true"/>
            <p:nvPr/>
          </p:nvSpPr>
          <p:spPr>
            <a:xfrm rot="0">
              <a:off x="0" y="521423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Lectura Proyecto Fase 2</a:t>
              </a:r>
            </a:p>
          </p:txBody>
        </p:sp>
        <p:sp>
          <p:nvSpPr>
            <p:cNvPr name="AutoShape 15" id="15"/>
            <p:cNvSpPr/>
            <p:nvPr/>
          </p:nvSpPr>
          <p:spPr>
            <a:xfrm>
              <a:off x="0" y="6295190"/>
              <a:ext cx="8103830" cy="0"/>
            </a:xfrm>
            <a:prstGeom prst="line">
              <a:avLst/>
            </a:prstGeom>
            <a:ln cap="rnd" w="12700">
              <a:solidFill>
                <a:srgbClr val="399D4E"/>
              </a:solidFill>
              <a:prstDash val="solid"/>
              <a:headEnd type="none" len="sm" w="sm"/>
              <a:tailEnd type="none" len="sm" w="sm"/>
            </a:ln>
          </p:spPr>
        </p:sp>
        <p:sp>
          <p:nvSpPr>
            <p:cNvPr name="TextBox 16" id="16"/>
            <p:cNvSpPr txBox="true"/>
            <p:nvPr/>
          </p:nvSpPr>
          <p:spPr>
            <a:xfrm rot="0">
              <a:off x="0" y="6776918"/>
              <a:ext cx="8103830" cy="556683"/>
            </a:xfrm>
            <a:prstGeom prst="rect">
              <a:avLst/>
            </a:prstGeom>
          </p:spPr>
          <p:txBody>
            <a:bodyPr anchor="t" rtlCol="false" tIns="0" lIns="0" bIns="0" rIns="0">
              <a:spAutoFit/>
            </a:bodyPr>
            <a:lstStyle/>
            <a:p>
              <a:pPr algn="l">
                <a:lnSpc>
                  <a:spcPts val="35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518843"/>
            <a:ext cx="9238327" cy="3249314"/>
            <a:chOff x="0" y="0"/>
            <a:chExt cx="12317770" cy="433241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Video de la semana</a:t>
              </a:r>
            </a:p>
          </p:txBody>
        </p:sp>
        <p:sp>
          <p:nvSpPr>
            <p:cNvPr name="TextBox 4" id="4"/>
            <p:cNvSpPr txBox="true"/>
            <p:nvPr/>
          </p:nvSpPr>
          <p:spPr>
            <a:xfrm rot="0">
              <a:off x="0" y="2596117"/>
              <a:ext cx="12317770" cy="1599142"/>
            </a:xfrm>
            <a:prstGeom prst="rect">
              <a:avLst/>
            </a:prstGeom>
          </p:spPr>
          <p:txBody>
            <a:bodyPr anchor="t" rtlCol="false" tIns="0" lIns="0" bIns="0" rIns="0">
              <a:spAutoFit/>
            </a:bodyPr>
            <a:lstStyle/>
            <a:p>
              <a:pPr algn="ctr">
                <a:lnSpc>
                  <a:spcPts val="4900"/>
                </a:lnSpc>
              </a:pPr>
              <a:r>
                <a:rPr lang="en-US" sz="3500">
                  <a:solidFill>
                    <a:srgbClr val="2A2A2A"/>
                  </a:solidFill>
                  <a:latin typeface="Open Sans"/>
                  <a:ea typeface="Open Sans"/>
                  <a:cs typeface="Open Sans"/>
                  <a:sym typeface="Open Sans"/>
                </a:rPr>
                <a:t>https://www.youtube.com/watch?v=UWNi3weqCBU</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5565" y="2370710"/>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9872305" y="3935911"/>
            <a:ext cx="6335810" cy="4221234"/>
          </a:xfrm>
          <a:custGeom>
            <a:avLst/>
            <a:gdLst/>
            <a:ahLst/>
            <a:cxnLst/>
            <a:rect r="r" b="b" t="t" l="l"/>
            <a:pathLst>
              <a:path h="4221234" w="6335810">
                <a:moveTo>
                  <a:pt x="0" y="0"/>
                </a:moveTo>
                <a:lnTo>
                  <a:pt x="6335810" y="0"/>
                </a:lnTo>
                <a:lnTo>
                  <a:pt x="6335810" y="4221233"/>
                </a:lnTo>
                <a:lnTo>
                  <a:pt x="0" y="4221233"/>
                </a:lnTo>
                <a:lnTo>
                  <a:pt x="0" y="0"/>
                </a:lnTo>
                <a:close/>
              </a:path>
            </a:pathLst>
          </a:custGeom>
          <a:blipFill>
            <a:blip r:embed="rId3"/>
            <a:stretch>
              <a:fillRect l="0" t="0" r="0" b="0"/>
            </a:stretch>
          </a:blipFill>
        </p:spPr>
      </p:sp>
      <p:sp>
        <p:nvSpPr>
          <p:cNvPr name="TextBox 4" id="4"/>
          <p:cNvSpPr txBox="true"/>
          <p:nvPr/>
        </p:nvSpPr>
        <p:spPr>
          <a:xfrm rot="0">
            <a:off x="2641440" y="716238"/>
            <a:ext cx="12680694" cy="1219200"/>
          </a:xfrm>
          <a:prstGeom prst="rect">
            <a:avLst/>
          </a:prstGeom>
        </p:spPr>
        <p:txBody>
          <a:bodyPr anchor="t" rtlCol="false" tIns="0" lIns="0" bIns="0" rIns="0">
            <a:spAutoFit/>
          </a:bodyPr>
          <a:lstStyle/>
          <a:p>
            <a:pPr algn="ctr">
              <a:lnSpc>
                <a:spcPts val="9600"/>
              </a:lnSpc>
            </a:pPr>
            <a:r>
              <a:rPr lang="en-US" sz="8000">
                <a:solidFill>
                  <a:srgbClr val="2A2A2A"/>
                </a:solidFill>
                <a:latin typeface="Open Sans"/>
                <a:ea typeface="Open Sans"/>
                <a:cs typeface="Open Sans"/>
                <a:sym typeface="Open Sans"/>
              </a:rPr>
              <a:t>Finanzas en SIMIO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sp>
        <p:nvSpPr>
          <p:cNvPr name="TextBox 2" id="2"/>
          <p:cNvSpPr txBox="true"/>
          <p:nvPr/>
        </p:nvSpPr>
        <p:spPr>
          <a:xfrm rot="0">
            <a:off x="852440" y="2893409"/>
            <a:ext cx="16583121" cy="3038475"/>
          </a:xfrm>
          <a:prstGeom prst="rect">
            <a:avLst/>
          </a:prstGeom>
        </p:spPr>
        <p:txBody>
          <a:bodyPr anchor="t" rtlCol="false" tIns="0" lIns="0" bIns="0" rIns="0">
            <a:spAutoFit/>
          </a:bodyPr>
          <a:lstStyle/>
          <a:p>
            <a:pPr algn="just">
              <a:lnSpc>
                <a:spcPts val="4042"/>
              </a:lnSpc>
            </a:pPr>
            <a:r>
              <a:rPr lang="en-US" b="true" sz="3368">
                <a:solidFill>
                  <a:srgbClr val="A1EFB2"/>
                </a:solidFill>
                <a:latin typeface="Open Sans Bold"/>
                <a:ea typeface="Open Sans Bold"/>
                <a:cs typeface="Open Sans Bold"/>
                <a:sym typeface="Open Sans Bold"/>
              </a:rPr>
              <a:t>La opción Financials</a:t>
            </a:r>
            <a:r>
              <a:rPr lang="en-US" b="true" sz="3368">
                <a:solidFill>
                  <a:srgbClr val="A1EFB2"/>
                </a:solidFill>
                <a:latin typeface="Open Sans Bold"/>
                <a:ea typeface="Open Sans Bold"/>
                <a:cs typeface="Open Sans Bold"/>
                <a:sym typeface="Open Sans Bold"/>
              </a:rPr>
              <a:t> se introduce en el modelo mediante la adición de elementos tipo Cost Center (centros de costos), la asignación de valores a través de las propiedades CostCenter.Cost o CostCenter.Cost.Rate, utilizando el step Assign dentro de un proceso. También puede implementarse mediante el uso de la propiedad Financials en los diferentes componentes del modelo.</a:t>
            </a:r>
          </a:p>
        </p:txBody>
      </p:sp>
      <p:sp>
        <p:nvSpPr>
          <p:cNvPr name="Freeform 3" id="3"/>
          <p:cNvSpPr/>
          <p:nvPr/>
        </p:nvSpPr>
        <p:spPr>
          <a:xfrm flipH="false" flipV="false" rot="0">
            <a:off x="3841104" y="6288090"/>
            <a:ext cx="10140329" cy="1799908"/>
          </a:xfrm>
          <a:custGeom>
            <a:avLst/>
            <a:gdLst/>
            <a:ahLst/>
            <a:cxnLst/>
            <a:rect r="r" b="b" t="t" l="l"/>
            <a:pathLst>
              <a:path h="1799908" w="10140329">
                <a:moveTo>
                  <a:pt x="0" y="0"/>
                </a:moveTo>
                <a:lnTo>
                  <a:pt x="10140329" y="0"/>
                </a:lnTo>
                <a:lnTo>
                  <a:pt x="10140329" y="1799908"/>
                </a:lnTo>
                <a:lnTo>
                  <a:pt x="0" y="1799908"/>
                </a:lnTo>
                <a:lnTo>
                  <a:pt x="0" y="0"/>
                </a:lnTo>
                <a:close/>
              </a:path>
            </a:pathLst>
          </a:custGeom>
          <a:blipFill>
            <a:blip r:embed="rId2"/>
            <a:stretch>
              <a:fillRect l="0" t="0" r="0" b="0"/>
            </a:stretch>
          </a:blipFill>
        </p:spPr>
      </p:sp>
      <p:sp>
        <p:nvSpPr>
          <p:cNvPr name="TextBox 4" id="4"/>
          <p:cNvSpPr txBox="true"/>
          <p:nvPr/>
        </p:nvSpPr>
        <p:spPr>
          <a:xfrm rot="0">
            <a:off x="1028700" y="723568"/>
            <a:ext cx="11113575" cy="1247775"/>
          </a:xfrm>
          <a:prstGeom prst="rect">
            <a:avLst/>
          </a:prstGeom>
        </p:spPr>
        <p:txBody>
          <a:bodyPr anchor="t" rtlCol="false" tIns="0" lIns="0" bIns="0" rIns="0">
            <a:spAutoFit/>
          </a:bodyPr>
          <a:lstStyle/>
          <a:p>
            <a:pPr algn="ctr">
              <a:lnSpc>
                <a:spcPts val="9846"/>
              </a:lnSpc>
            </a:pPr>
            <a:r>
              <a:rPr lang="en-US" sz="8205">
                <a:solidFill>
                  <a:srgbClr val="FFFFFF"/>
                </a:solidFill>
                <a:latin typeface="Open Sans"/>
                <a:ea typeface="Open Sans"/>
                <a:cs typeface="Open Sans"/>
                <a:sym typeface="Open Sans"/>
              </a:rPr>
              <a:t>Financials - Finanzas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99074" y="2157412"/>
            <a:ext cx="15889853" cy="5895976"/>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Par</a:t>
            </a:r>
            <a:r>
              <a:rPr lang="en-US" sz="3749">
                <a:solidFill>
                  <a:srgbClr val="2A2A2A"/>
                </a:solidFill>
                <a:latin typeface="Open Sans"/>
                <a:ea typeface="Open Sans"/>
                <a:cs typeface="Open Sans"/>
                <a:sym typeface="Open Sans"/>
              </a:rPr>
              <a:t>a configurar la moneda y los tipos de cambio, se deben seguir los siguientes pasos:</a:t>
            </a:r>
          </a:p>
          <a:p>
            <a:pPr algn="just">
              <a:lnSpc>
                <a:spcPts val="5249"/>
              </a:lnSpc>
            </a:pPr>
            <a:r>
              <a:rPr lang="en-US" sz="3749">
                <a:solidFill>
                  <a:srgbClr val="2A2A2A"/>
                </a:solidFill>
                <a:latin typeface="Open Sans"/>
                <a:ea typeface="Open Sans"/>
                <a:cs typeface="Open Sans"/>
                <a:sym typeface="Open Sans"/>
              </a:rPr>
              <a:t>Ir a la pestaña Run, hacer clic en Opciones Avanzadas, y luego seleccionar la opción Financials. Ahí se desplegará un menú donde se podrá establecer la moneda por defecto y realizar conversiones de divisas.</a:t>
            </a:r>
          </a:p>
          <a:p>
            <a:pPr algn="just">
              <a:lnSpc>
                <a:spcPts val="5249"/>
              </a:lnSpc>
            </a:pPr>
          </a:p>
          <a:p>
            <a:pPr algn="just">
              <a:lnSpc>
                <a:spcPts val="5249"/>
              </a:lnSpc>
            </a:pPr>
          </a:p>
          <a:p>
            <a:pPr algn="l">
              <a:lnSpc>
                <a:spcPts val="5249"/>
              </a:lnSpc>
            </a:pPr>
          </a:p>
        </p:txBody>
      </p:sp>
      <p:sp>
        <p:nvSpPr>
          <p:cNvPr name="AutoShape 3" id="3"/>
          <p:cNvSpPr/>
          <p:nvPr/>
        </p:nvSpPr>
        <p:spPr>
          <a:xfrm rot="0">
            <a:off x="17560817" y="0"/>
            <a:ext cx="6896061" cy="10287000"/>
          </a:xfrm>
          <a:prstGeom prst="rect">
            <a:avLst/>
          </a:prstGeom>
          <a:solidFill>
            <a:srgbClr val="399D4E"/>
          </a:solidFill>
        </p:spPr>
      </p:sp>
      <p:sp>
        <p:nvSpPr>
          <p:cNvPr name="AutoShape 4" id="4"/>
          <p:cNvSpPr/>
          <p:nvPr/>
        </p:nvSpPr>
        <p:spPr>
          <a:xfrm rot="0">
            <a:off x="-30423480" y="0"/>
            <a:ext cx="31177040" cy="10287000"/>
          </a:xfrm>
          <a:prstGeom prst="rect">
            <a:avLst/>
          </a:prstGeom>
          <a:solidFill>
            <a:srgbClr val="399D4E"/>
          </a:solidFill>
        </p:spPr>
      </p:sp>
      <p:sp>
        <p:nvSpPr>
          <p:cNvPr name="Freeform 5" id="5"/>
          <p:cNvSpPr/>
          <p:nvPr/>
        </p:nvSpPr>
        <p:spPr>
          <a:xfrm flipH="false" flipV="false" rot="0">
            <a:off x="3593492" y="6028553"/>
            <a:ext cx="10587372" cy="4049670"/>
          </a:xfrm>
          <a:custGeom>
            <a:avLst/>
            <a:gdLst/>
            <a:ahLst/>
            <a:cxnLst/>
            <a:rect r="r" b="b" t="t" l="l"/>
            <a:pathLst>
              <a:path h="4049670" w="10587372">
                <a:moveTo>
                  <a:pt x="0" y="0"/>
                </a:moveTo>
                <a:lnTo>
                  <a:pt x="10587372" y="0"/>
                </a:lnTo>
                <a:lnTo>
                  <a:pt x="10587372" y="4049670"/>
                </a:lnTo>
                <a:lnTo>
                  <a:pt x="0" y="4049670"/>
                </a:lnTo>
                <a:lnTo>
                  <a:pt x="0" y="0"/>
                </a:lnTo>
                <a:close/>
              </a:path>
            </a:pathLst>
          </a:custGeom>
          <a:blipFill>
            <a:blip r:embed="rId2"/>
            <a:stretch>
              <a:fillRect l="0" t="0" r="0" b="0"/>
            </a:stretch>
          </a:blipFill>
        </p:spPr>
      </p:sp>
      <p:sp>
        <p:nvSpPr>
          <p:cNvPr name="TextBox 6" id="6"/>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Financials- Divisas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636547" y="3244892"/>
            <a:ext cx="6448886" cy="4957581"/>
          </a:xfrm>
          <a:custGeom>
            <a:avLst/>
            <a:gdLst/>
            <a:ahLst/>
            <a:cxnLst/>
            <a:rect r="r" b="b" t="t" l="l"/>
            <a:pathLst>
              <a:path h="4957581" w="6448886">
                <a:moveTo>
                  <a:pt x="0" y="0"/>
                </a:moveTo>
                <a:lnTo>
                  <a:pt x="6448886" y="0"/>
                </a:lnTo>
                <a:lnTo>
                  <a:pt x="6448886" y="4957581"/>
                </a:lnTo>
                <a:lnTo>
                  <a:pt x="0" y="4957581"/>
                </a:lnTo>
                <a:lnTo>
                  <a:pt x="0" y="0"/>
                </a:lnTo>
                <a:close/>
              </a:path>
            </a:pathLst>
          </a:custGeom>
          <a:blipFill>
            <a:blip r:embed="rId2"/>
            <a:stretch>
              <a:fillRect l="0" t="0" r="0" b="0"/>
            </a:stretch>
          </a:blipFill>
        </p:spPr>
      </p:sp>
      <p:sp>
        <p:nvSpPr>
          <p:cNvPr name="TextBox 5" id="5"/>
          <p:cNvSpPr txBox="true"/>
          <p:nvPr/>
        </p:nvSpPr>
        <p:spPr>
          <a:xfrm rot="0">
            <a:off x="1231544" y="2283214"/>
            <a:ext cx="8452924" cy="7210426"/>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Podemos</a:t>
            </a:r>
            <a:r>
              <a:rPr lang="en-US" sz="3749">
                <a:solidFill>
                  <a:srgbClr val="2A2A2A"/>
                </a:solidFill>
                <a:latin typeface="Open Sans"/>
                <a:ea typeface="Open Sans"/>
                <a:cs typeface="Open Sans"/>
                <a:sym typeface="Open Sans"/>
              </a:rPr>
              <a:t> indicar el tipo de cambio que se utilizará, con el objetivo de mantener un control adecuado de las divisas dentro del modelo. Esta funcionalidad permite facilitar la conversión de monedas, en caso de que sea necesario aplicar diferentes tipos de divisa en los servidores u otros componentes del sistema.</a:t>
            </a:r>
          </a:p>
          <a:p>
            <a:pPr algn="just">
              <a:lnSpc>
                <a:spcPts val="5249"/>
              </a:lnSpc>
            </a:pPr>
          </a:p>
          <a:p>
            <a:pPr algn="l">
              <a:lnSpc>
                <a:spcPts val="5249"/>
              </a:lnSpc>
            </a:pPr>
          </a:p>
        </p:txBody>
      </p:sp>
      <p:sp>
        <p:nvSpPr>
          <p:cNvPr name="TextBox 6" id="6"/>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Financials- Divisas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1211900" y="1585912"/>
            <a:ext cx="5045836" cy="6356958"/>
          </a:xfrm>
          <a:custGeom>
            <a:avLst/>
            <a:gdLst/>
            <a:ahLst/>
            <a:cxnLst/>
            <a:rect r="r" b="b" t="t" l="l"/>
            <a:pathLst>
              <a:path h="6356958" w="5045836">
                <a:moveTo>
                  <a:pt x="0" y="0"/>
                </a:moveTo>
                <a:lnTo>
                  <a:pt x="5045836" y="0"/>
                </a:lnTo>
                <a:lnTo>
                  <a:pt x="5045836" y="6356959"/>
                </a:lnTo>
                <a:lnTo>
                  <a:pt x="0" y="6356959"/>
                </a:lnTo>
                <a:lnTo>
                  <a:pt x="0" y="0"/>
                </a:lnTo>
                <a:close/>
              </a:path>
            </a:pathLst>
          </a:custGeom>
          <a:blipFill>
            <a:blip r:embed="rId2"/>
            <a:stretch>
              <a:fillRect l="0" t="0" r="0" b="0"/>
            </a:stretch>
          </a:blipFill>
        </p:spPr>
      </p:sp>
      <p:sp>
        <p:nvSpPr>
          <p:cNvPr name="TextBox 5" id="5"/>
          <p:cNvSpPr txBox="true"/>
          <p:nvPr/>
        </p:nvSpPr>
        <p:spPr>
          <a:xfrm rot="0">
            <a:off x="1455896" y="2291851"/>
            <a:ext cx="8452924" cy="8524876"/>
          </a:xfrm>
          <a:prstGeom prst="rect">
            <a:avLst/>
          </a:prstGeom>
        </p:spPr>
        <p:txBody>
          <a:bodyPr anchor="t" rtlCol="false" tIns="0" lIns="0" bIns="0" rIns="0">
            <a:spAutoFit/>
          </a:bodyPr>
          <a:lstStyle/>
          <a:p>
            <a:pPr algn="just">
              <a:lnSpc>
                <a:spcPts val="5249"/>
              </a:lnSpc>
            </a:pPr>
            <a:r>
              <a:rPr lang="en-US" sz="3749">
                <a:solidFill>
                  <a:srgbClr val="2A2A2A"/>
                </a:solidFill>
                <a:latin typeface="Open Sans"/>
                <a:ea typeface="Open Sans"/>
                <a:cs typeface="Open Sans"/>
                <a:sym typeface="Open Sans"/>
              </a:rPr>
              <a:t>Podemos</a:t>
            </a:r>
            <a:r>
              <a:rPr lang="en-US" sz="3749">
                <a:solidFill>
                  <a:srgbClr val="2A2A2A"/>
                </a:solidFill>
                <a:latin typeface="Open Sans"/>
                <a:ea typeface="Open Sans"/>
                <a:cs typeface="Open Sans"/>
                <a:sym typeface="Open Sans"/>
              </a:rPr>
              <a:t> configurar la capacidad financiera de un servidor desde la pestaña Financials. En esta sección, es posible ajustar el Input Buffer y el Output Buffer, así como especificar el tipo de divisa con la que se va a trabajar. Además, se pueden asignar costos por el uso del servicio, permitiendo un análisis financiero más detallado del modelo.</a:t>
            </a:r>
          </a:p>
          <a:p>
            <a:pPr algn="just">
              <a:lnSpc>
                <a:spcPts val="5249"/>
              </a:lnSpc>
            </a:pPr>
          </a:p>
          <a:p>
            <a:pPr algn="just">
              <a:lnSpc>
                <a:spcPts val="5249"/>
              </a:lnSpc>
            </a:pPr>
          </a:p>
          <a:p>
            <a:pPr algn="l">
              <a:lnSpc>
                <a:spcPts val="5249"/>
              </a:lnSpc>
            </a:pPr>
          </a:p>
        </p:txBody>
      </p:sp>
      <p:sp>
        <p:nvSpPr>
          <p:cNvPr name="TextBox 6" id="6"/>
          <p:cNvSpPr txBox="true"/>
          <p:nvPr/>
        </p:nvSpPr>
        <p:spPr>
          <a:xfrm rot="0">
            <a:off x="1231544" y="481013"/>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Financials- Divisas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801746" y="2225821"/>
            <a:ext cx="1707071" cy="7759412"/>
          </a:xfrm>
          <a:custGeom>
            <a:avLst/>
            <a:gdLst/>
            <a:ahLst/>
            <a:cxnLst/>
            <a:rect r="r" b="b" t="t" l="l"/>
            <a:pathLst>
              <a:path h="7759412" w="1707071">
                <a:moveTo>
                  <a:pt x="0" y="0"/>
                </a:moveTo>
                <a:lnTo>
                  <a:pt x="1707071" y="0"/>
                </a:lnTo>
                <a:lnTo>
                  <a:pt x="1707071" y="7759412"/>
                </a:lnTo>
                <a:lnTo>
                  <a:pt x="0" y="7759412"/>
                </a:lnTo>
                <a:lnTo>
                  <a:pt x="0" y="0"/>
                </a:lnTo>
                <a:close/>
              </a:path>
            </a:pathLst>
          </a:custGeom>
          <a:blipFill>
            <a:blip r:embed="rId2"/>
            <a:stretch>
              <a:fillRect l="0" t="0" r="0" b="0"/>
            </a:stretch>
          </a:blipFill>
        </p:spPr>
      </p:sp>
      <p:sp>
        <p:nvSpPr>
          <p:cNvPr name="Freeform 5" id="5"/>
          <p:cNvSpPr/>
          <p:nvPr/>
        </p:nvSpPr>
        <p:spPr>
          <a:xfrm flipH="false" flipV="false" rot="0">
            <a:off x="4261165" y="2225821"/>
            <a:ext cx="12774022" cy="1788363"/>
          </a:xfrm>
          <a:custGeom>
            <a:avLst/>
            <a:gdLst/>
            <a:ahLst/>
            <a:cxnLst/>
            <a:rect r="r" b="b" t="t" l="l"/>
            <a:pathLst>
              <a:path h="1788363" w="12774022">
                <a:moveTo>
                  <a:pt x="0" y="0"/>
                </a:moveTo>
                <a:lnTo>
                  <a:pt x="12774021" y="0"/>
                </a:lnTo>
                <a:lnTo>
                  <a:pt x="12774021" y="1788363"/>
                </a:lnTo>
                <a:lnTo>
                  <a:pt x="0" y="1788363"/>
                </a:lnTo>
                <a:lnTo>
                  <a:pt x="0" y="0"/>
                </a:lnTo>
                <a:close/>
              </a:path>
            </a:pathLst>
          </a:custGeom>
          <a:blipFill>
            <a:blip r:embed="rId3"/>
            <a:stretch>
              <a:fillRect l="0" t="0" r="0" b="0"/>
            </a:stretch>
          </a:blipFill>
        </p:spPr>
      </p:sp>
      <p:sp>
        <p:nvSpPr>
          <p:cNvPr name="TextBox 6" id="6"/>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Financials - variables</a:t>
            </a:r>
          </a:p>
        </p:txBody>
      </p:sp>
      <p:sp>
        <p:nvSpPr>
          <p:cNvPr name="TextBox 7" id="7"/>
          <p:cNvSpPr txBox="true"/>
          <p:nvPr/>
        </p:nvSpPr>
        <p:spPr>
          <a:xfrm rot="0">
            <a:off x="4905561" y="5011419"/>
            <a:ext cx="11485230" cy="42468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a:t>
            </a:r>
            <a:r>
              <a:rPr lang="en-US" sz="3049">
                <a:solidFill>
                  <a:srgbClr val="2A2A2A"/>
                </a:solidFill>
                <a:latin typeface="Open Sans"/>
                <a:ea typeface="Open Sans"/>
                <a:cs typeface="Open Sans"/>
                <a:sym typeface="Open Sans"/>
              </a:rPr>
              <a:t>estados reales actúan igual que los enteros, se suelen utilizar parallevar el conteo de entidades, de finanzas, calculos degastos, entreotrasmas,la única diferencia que contiene es que elDisplay Format es una propiedad que no tienen los integer.</a:t>
            </a:r>
          </a:p>
          <a:p>
            <a:pPr algn="just">
              <a:lnSpc>
                <a:spcPts val="4269"/>
              </a:lnSpc>
            </a:pPr>
          </a:p>
          <a:p>
            <a:pPr algn="just">
              <a:lnSpc>
                <a:spcPts val="4269"/>
              </a:lnSpc>
            </a:pPr>
          </a:p>
          <a:p>
            <a:pPr algn="l">
              <a:lnSpc>
                <a:spcPts val="42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DAGoLoRXbgw</dc:identifier>
  <dcterms:modified xsi:type="dcterms:W3CDTF">2011-08-01T06:04:30Z</dcterms:modified>
  <cp:revision>1</cp:revision>
  <dc:title>Semana 5</dc:title>
</cp:coreProperties>
</file>